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4" roundtripDataSignature="AMtx7miSXR809u0dl1m6pxesI+QU6HHa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gif"/><Relationship Id="rId4" Type="http://schemas.openxmlformats.org/officeDocument/2006/relationships/image" Target="../media/image22.gif"/><Relationship Id="rId5" Type="http://schemas.openxmlformats.org/officeDocument/2006/relationships/image" Target="../media/image28.gif"/><Relationship Id="rId6" Type="http://schemas.openxmlformats.org/officeDocument/2006/relationships/image" Target="../media/image2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gif"/><Relationship Id="rId4" Type="http://schemas.openxmlformats.org/officeDocument/2006/relationships/image" Target="../media/image24.gif"/><Relationship Id="rId5" Type="http://schemas.openxmlformats.org/officeDocument/2006/relationships/image" Target="../media/image33.gif"/><Relationship Id="rId6" Type="http://schemas.openxmlformats.org/officeDocument/2006/relationships/image" Target="../media/image2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gif"/><Relationship Id="rId4" Type="http://schemas.openxmlformats.org/officeDocument/2006/relationships/image" Target="../media/image34.gif"/><Relationship Id="rId5" Type="http://schemas.openxmlformats.org/officeDocument/2006/relationships/image" Target="../media/image35.gif"/><Relationship Id="rId6" Type="http://schemas.openxmlformats.org/officeDocument/2006/relationships/image" Target="../media/image3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FraLuca/STSGCN" TargetMode="External"/><Relationship Id="rId4" Type="http://schemas.openxmlformats.org/officeDocument/2006/relationships/hyperlink" Target="https://github.com/deepmind/deepmind-research/tree/master/learning_to_simulate" TargetMode="External"/><Relationship Id="rId5" Type="http://schemas.openxmlformats.org/officeDocument/2006/relationships/hyperlink" Target="https://github.com/deepmind/deepmind-research/tree/master/learning_to_simulate" TargetMode="External"/><Relationship Id="rId6" Type="http://schemas.openxmlformats.org/officeDocument/2006/relationships/hyperlink" Target="https://github.com/geoelements/gns" TargetMode="External"/><Relationship Id="rId7" Type="http://schemas.openxmlformats.org/officeDocument/2006/relationships/hyperlink" Target="https://github.com/geoelements/gn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gif"/><Relationship Id="rId4" Type="http://schemas.openxmlformats.org/officeDocument/2006/relationships/image" Target="../media/image1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8264510" y="4234818"/>
            <a:ext cx="2403490" cy="1245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70"/>
              <a:buFont typeface="Noto Sans Symbols"/>
              <a:buNone/>
            </a:pPr>
            <a:r>
              <a:rPr b="0" i="0" lang="it-IT" sz="187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Francesco Bonanni</a:t>
            </a:r>
            <a:endParaRPr b="0" i="0" sz="1870" u="none" cap="none" strike="noStrik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70"/>
              <a:buFont typeface="Noto Sans Symbols"/>
              <a:buNone/>
            </a:pPr>
            <a:r>
              <a:rPr b="0" i="0" lang="it-IT" sz="187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Eleonora Turchetti</a:t>
            </a:r>
            <a:endParaRPr b="0" i="0" sz="1870" u="none" cap="none" strike="noStrik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70"/>
              <a:buFont typeface="Noto Sans Symbols"/>
              <a:buNone/>
            </a:pPr>
            <a:r>
              <a:rPr b="0" i="0" lang="it-IT" sz="187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Vincenzo Romito</a:t>
            </a:r>
            <a:endParaRPr b="0" i="0" sz="1870" u="none" cap="none" strike="noStrik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70"/>
              <a:buFont typeface="Noto Sans Symbols"/>
              <a:buNone/>
            </a:pPr>
            <a:r>
              <a:rPr b="0" i="0" lang="it-IT" sz="1870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Theo Courbis</a:t>
            </a:r>
            <a:endParaRPr b="0" i="0" sz="1870" u="none" cap="none" strike="noStrik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5" name="Google Shape;85;p1"/>
          <p:cNvSpPr/>
          <p:nvPr/>
        </p:nvSpPr>
        <p:spPr>
          <a:xfrm flipH="1" rot="10800000">
            <a:off x="2255855" y="969124"/>
            <a:ext cx="1098640" cy="4508180"/>
          </a:xfrm>
          <a:prstGeom prst="rtTriangl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-1" y="968829"/>
            <a:ext cx="2264230" cy="45066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 flipH="1">
            <a:off x="11061437" y="961055"/>
            <a:ext cx="1130559" cy="450668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2980679" y="1377695"/>
            <a:ext cx="8607160" cy="24909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75"/>
              <a:buFont typeface="Avenir"/>
              <a:buNone/>
            </a:pPr>
            <a:r>
              <a:rPr b="0" i="0" lang="it-IT" sz="2775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AML PROJECT 2022/2023</a:t>
            </a:r>
            <a:br>
              <a:rPr b="0" i="0" lang="it-IT" sz="3975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</a:br>
            <a:br>
              <a:rPr b="0" i="0" lang="it-IT" sz="3975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b="0" i="0" lang="it-IT" sz="4425" u="none" cap="none" strike="noStrik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Graph Network-based Simulator (GNS) for Human Pose Forecasting</a:t>
            </a:r>
            <a:br>
              <a:rPr b="0" i="0" lang="it-IT" sz="4425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25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"/>
          <p:cNvSpPr/>
          <p:nvPr/>
        </p:nvSpPr>
        <p:spPr>
          <a:xfrm>
            <a:off x="-1" y="0"/>
            <a:ext cx="12192001" cy="63434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8193" y="1559987"/>
            <a:ext cx="7265719" cy="437137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0"/>
          <p:cNvSpPr txBox="1"/>
          <p:nvPr/>
        </p:nvSpPr>
        <p:spPr>
          <a:xfrm>
            <a:off x="246743" y="56243"/>
            <a:ext cx="118654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Quantitative results</a:t>
            </a:r>
            <a:endParaRPr sz="2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"/>
          <p:cNvSpPr/>
          <p:nvPr/>
        </p:nvSpPr>
        <p:spPr>
          <a:xfrm>
            <a:off x="-1" y="0"/>
            <a:ext cx="12192001" cy="63434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1"/>
          <p:cNvSpPr txBox="1"/>
          <p:nvPr/>
        </p:nvSpPr>
        <p:spPr>
          <a:xfrm>
            <a:off x="246743" y="56243"/>
            <a:ext cx="118654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Quantitative results</a:t>
            </a:r>
            <a:endParaRPr sz="2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17" name="Google Shape;21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09" y="3989263"/>
            <a:ext cx="12031718" cy="2242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10" y="1230296"/>
            <a:ext cx="12031716" cy="220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"/>
          <p:cNvSpPr/>
          <p:nvPr/>
        </p:nvSpPr>
        <p:spPr>
          <a:xfrm>
            <a:off x="-1" y="0"/>
            <a:ext cx="12192001" cy="63434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2"/>
          <p:cNvSpPr txBox="1"/>
          <p:nvPr/>
        </p:nvSpPr>
        <p:spPr>
          <a:xfrm>
            <a:off x="283029" y="56243"/>
            <a:ext cx="118654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Experiments with noise – based on DeepMind approach</a:t>
            </a:r>
            <a:endParaRPr sz="2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5" name="Google Shape;225;p12"/>
          <p:cNvSpPr txBox="1"/>
          <p:nvPr/>
        </p:nvSpPr>
        <p:spPr>
          <a:xfrm>
            <a:off x="774811" y="1187328"/>
            <a:ext cx="10789048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-IT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Autoregressive models suffer from </a:t>
            </a:r>
            <a:r>
              <a:rPr b="1" lang="it-IT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accumulation of errors</a:t>
            </a:r>
            <a:r>
              <a:rPr lang="it-IT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over long-term predictions</a:t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-IT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 corrupt the input velocities of the model using a </a:t>
            </a:r>
            <a:r>
              <a:rPr b="1" lang="it-IT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random-walk noise</a:t>
            </a:r>
            <a:r>
              <a:rPr lang="it-IT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 with different standard deviations of the noise (0, 3e-4, 6.7e-4, 3e-5)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-IT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performances get </a:t>
            </a:r>
            <a:r>
              <a:rPr b="1" lang="it-IT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worse </a:t>
            </a:r>
            <a:r>
              <a:rPr lang="it-IT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 every case        errors accumulation in the prediction cannot be modeled using a random-walk.  </a:t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6" name="Google Shape;226;p12"/>
          <p:cNvSpPr/>
          <p:nvPr/>
        </p:nvSpPr>
        <p:spPr>
          <a:xfrm>
            <a:off x="7187566" y="3553732"/>
            <a:ext cx="239700" cy="15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7153" y="638794"/>
            <a:ext cx="4415641" cy="3373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8608" y="3488872"/>
            <a:ext cx="4415641" cy="3294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3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1226" y="642948"/>
            <a:ext cx="4427551" cy="332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5543" y="3568040"/>
            <a:ext cx="4415641" cy="329441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3"/>
          <p:cNvSpPr/>
          <p:nvPr/>
        </p:nvSpPr>
        <p:spPr>
          <a:xfrm>
            <a:off x="-1" y="0"/>
            <a:ext cx="12192001" cy="63434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6" name="Google Shape;236;p13"/>
          <p:cNvCxnSpPr/>
          <p:nvPr/>
        </p:nvCxnSpPr>
        <p:spPr>
          <a:xfrm>
            <a:off x="5899632" y="1449574"/>
            <a:ext cx="7311" cy="433749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7" name="Google Shape;237;p13"/>
          <p:cNvCxnSpPr/>
          <p:nvPr/>
        </p:nvCxnSpPr>
        <p:spPr>
          <a:xfrm rot="10800000">
            <a:off x="1879228" y="3570340"/>
            <a:ext cx="7840300" cy="266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8" name="Google Shape;238;p13"/>
          <p:cNvSpPr txBox="1"/>
          <p:nvPr/>
        </p:nvSpPr>
        <p:spPr>
          <a:xfrm>
            <a:off x="292100" y="56243"/>
            <a:ext cx="118654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Qualitative results</a:t>
            </a:r>
            <a:endParaRPr sz="2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8608" y="648691"/>
            <a:ext cx="4415641" cy="3294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393" y="638093"/>
            <a:ext cx="4426226" cy="328255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4"/>
          <p:cNvSpPr/>
          <p:nvPr/>
        </p:nvSpPr>
        <p:spPr>
          <a:xfrm>
            <a:off x="-1" y="0"/>
            <a:ext cx="12192001" cy="63434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4"/>
          <p:cNvSpPr txBox="1"/>
          <p:nvPr/>
        </p:nvSpPr>
        <p:spPr>
          <a:xfrm>
            <a:off x="283029" y="119743"/>
            <a:ext cx="118654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Example of failure cases</a:t>
            </a:r>
            <a:endParaRPr sz="2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47" name="Google Shape;247;p14"/>
          <p:cNvCxnSpPr/>
          <p:nvPr/>
        </p:nvCxnSpPr>
        <p:spPr>
          <a:xfrm>
            <a:off x="5899632" y="1449574"/>
            <a:ext cx="7311" cy="433749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8" name="Google Shape;24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3881" y="3518561"/>
            <a:ext cx="4415641" cy="3294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8608" y="3518560"/>
            <a:ext cx="4415641" cy="32944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14"/>
          <p:cNvCxnSpPr/>
          <p:nvPr/>
        </p:nvCxnSpPr>
        <p:spPr>
          <a:xfrm rot="10800000">
            <a:off x="1879228" y="3570340"/>
            <a:ext cx="7840300" cy="266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7154" y="648690"/>
            <a:ext cx="4415641" cy="3294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959" y="648689"/>
            <a:ext cx="4415641" cy="329441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5"/>
          <p:cNvSpPr/>
          <p:nvPr/>
        </p:nvSpPr>
        <p:spPr>
          <a:xfrm>
            <a:off x="-1" y="0"/>
            <a:ext cx="12192001" cy="63434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5"/>
          <p:cNvSpPr txBox="1"/>
          <p:nvPr/>
        </p:nvSpPr>
        <p:spPr>
          <a:xfrm>
            <a:off x="283029" y="119743"/>
            <a:ext cx="118654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Experiments with longer prediction time</a:t>
            </a:r>
            <a:endParaRPr sz="2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59" name="Google Shape;259;p15"/>
          <p:cNvCxnSpPr/>
          <p:nvPr/>
        </p:nvCxnSpPr>
        <p:spPr>
          <a:xfrm>
            <a:off x="5899632" y="1449574"/>
            <a:ext cx="7311" cy="433749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0" name="Google Shape;26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5958" y="3577937"/>
            <a:ext cx="4415641" cy="3294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67153" y="3577936"/>
            <a:ext cx="4415641" cy="32944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15"/>
          <p:cNvCxnSpPr/>
          <p:nvPr/>
        </p:nvCxnSpPr>
        <p:spPr>
          <a:xfrm rot="10800000">
            <a:off x="1879228" y="3570340"/>
            <a:ext cx="7840300" cy="266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6"/>
          <p:cNvSpPr txBox="1"/>
          <p:nvPr/>
        </p:nvSpPr>
        <p:spPr>
          <a:xfrm>
            <a:off x="4155320" y="2711328"/>
            <a:ext cx="387563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48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 THANK YOU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7"/>
          <p:cNvSpPr/>
          <p:nvPr/>
        </p:nvSpPr>
        <p:spPr>
          <a:xfrm>
            <a:off x="-1" y="0"/>
            <a:ext cx="12192001" cy="63434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7"/>
          <p:cNvSpPr txBox="1"/>
          <p:nvPr>
            <p:ph idx="1" type="body"/>
          </p:nvPr>
        </p:nvSpPr>
        <p:spPr>
          <a:xfrm>
            <a:off x="838200" y="1382280"/>
            <a:ext cx="10515600" cy="4794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it-IT"/>
              <a:t>Our Implementation VS </a:t>
            </a:r>
            <a:r>
              <a:rPr b="1" lang="it-IT"/>
              <a:t>DeepMind </a:t>
            </a:r>
            <a:r>
              <a:rPr lang="it-IT"/>
              <a:t>implementation: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t-IT"/>
              <a:t>we removed </a:t>
            </a:r>
            <a:r>
              <a:rPr b="1" lang="it-IT"/>
              <a:t>boundaries </a:t>
            </a:r>
            <a:r>
              <a:rPr lang="it-IT"/>
              <a:t>features, </a:t>
            </a:r>
            <a:r>
              <a:rPr b="1" lang="it-IT"/>
              <a:t>external fields</a:t>
            </a:r>
            <a:r>
              <a:rPr lang="it-IT"/>
              <a:t> and </a:t>
            </a:r>
            <a:r>
              <a:rPr b="1" lang="it-IT"/>
              <a:t>particle types</a:t>
            </a:r>
            <a:endParaRPr b="1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t-IT"/>
              <a:t>we only predict </a:t>
            </a:r>
            <a:r>
              <a:rPr b="1" lang="it-IT"/>
              <a:t>velocities </a:t>
            </a:r>
            <a:r>
              <a:rPr lang="it-IT"/>
              <a:t>instead of </a:t>
            </a:r>
            <a:r>
              <a:rPr b="1" lang="it-IT"/>
              <a:t>accelerations</a:t>
            </a:r>
            <a:endParaRPr b="1"/>
          </a:p>
          <a:p>
            <a:pPr indent="-279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it-IT"/>
              <a:t>Our Implementation VS </a:t>
            </a:r>
            <a:r>
              <a:rPr b="1" lang="it-IT"/>
              <a:t>STS-GCN</a:t>
            </a:r>
            <a:r>
              <a:rPr lang="it-IT"/>
              <a:t> implementation: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it-IT"/>
              <a:t>train losses are computed on the </a:t>
            </a:r>
            <a:r>
              <a:rPr b="1" lang="it-IT"/>
              <a:t>velocities </a:t>
            </a:r>
            <a:r>
              <a:rPr lang="it-IT"/>
              <a:t>instead of </a:t>
            </a:r>
            <a:r>
              <a:rPr b="1" lang="it-IT"/>
              <a:t>position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it-IT"/>
              <a:t>autoregressive </a:t>
            </a:r>
            <a:r>
              <a:rPr lang="it-IT"/>
              <a:t>VS </a:t>
            </a:r>
            <a:r>
              <a:rPr b="1" lang="it-IT"/>
              <a:t>one-shot</a:t>
            </a:r>
            <a:r>
              <a:rPr lang="it-IT"/>
              <a:t> model</a:t>
            </a:r>
            <a:endParaRPr/>
          </a:p>
        </p:txBody>
      </p:sp>
      <p:sp>
        <p:nvSpPr>
          <p:cNvPr id="274" name="Google Shape;274;p17"/>
          <p:cNvSpPr txBox="1"/>
          <p:nvPr/>
        </p:nvSpPr>
        <p:spPr>
          <a:xfrm>
            <a:off x="283029" y="119743"/>
            <a:ext cx="118654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Implementation differences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8"/>
          <p:cNvSpPr/>
          <p:nvPr/>
        </p:nvSpPr>
        <p:spPr>
          <a:xfrm>
            <a:off x="-1" y="0"/>
            <a:ext cx="12192001" cy="63434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8"/>
          <p:cNvSpPr txBox="1"/>
          <p:nvPr>
            <p:ph idx="1" type="body"/>
          </p:nvPr>
        </p:nvSpPr>
        <p:spPr>
          <a:xfrm>
            <a:off x="749135" y="1115085"/>
            <a:ext cx="10515600" cy="4794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it-IT" sz="2000"/>
              <a:t>number of epochs: 50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it-IT" sz="2000"/>
              <a:t>hidden mlp dimension: 128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it-IT" sz="2000"/>
              <a:t>optimizer: same as STS-GCN (we will experiment with a different one)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81" name="Google Shape;281;p18"/>
          <p:cNvSpPr txBox="1"/>
          <p:nvPr/>
        </p:nvSpPr>
        <p:spPr>
          <a:xfrm>
            <a:off x="283029" y="119743"/>
            <a:ext cx="118654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Implementation details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049" y="2311236"/>
            <a:ext cx="5712030" cy="4303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5130" y="2314044"/>
            <a:ext cx="5720990" cy="429579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8"/>
          <p:cNvSpPr txBox="1"/>
          <p:nvPr/>
        </p:nvSpPr>
        <p:spPr>
          <a:xfrm>
            <a:off x="2681844" y="6284026"/>
            <a:ext cx="17120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epochs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8"/>
          <p:cNvSpPr txBox="1"/>
          <p:nvPr/>
        </p:nvSpPr>
        <p:spPr>
          <a:xfrm>
            <a:off x="8530441" y="6244441"/>
            <a:ext cx="17120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epochs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8"/>
          <p:cNvSpPr txBox="1"/>
          <p:nvPr/>
        </p:nvSpPr>
        <p:spPr>
          <a:xfrm rot="-5400000">
            <a:off x="5363688" y="3711038"/>
            <a:ext cx="17120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MPJPE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8"/>
          <p:cNvSpPr txBox="1"/>
          <p:nvPr/>
        </p:nvSpPr>
        <p:spPr>
          <a:xfrm rot="-5400000">
            <a:off x="-465118" y="3938648"/>
            <a:ext cx="17120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||v - v*||^2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"/>
          <p:cNvSpPr/>
          <p:nvPr/>
        </p:nvSpPr>
        <p:spPr>
          <a:xfrm>
            <a:off x="-1" y="0"/>
            <a:ext cx="12192001" cy="63434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9"/>
          <p:cNvSpPr txBox="1"/>
          <p:nvPr>
            <p:ph idx="1" type="body"/>
          </p:nvPr>
        </p:nvSpPr>
        <p:spPr>
          <a:xfrm>
            <a:off x="838200" y="1382280"/>
            <a:ext cx="10515600" cy="4794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t-IT"/>
              <a:t>High connectivity radius yield low MPJPE on short-term and high MPJPE on long-term sequences</a:t>
            </a:r>
            <a:endParaRPr/>
          </a:p>
          <a:p>
            <a:pPr indent="-279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t-IT"/>
              <a:t>Predicting directly positions does not yield better performances</a:t>
            </a:r>
            <a:endParaRPr/>
          </a:p>
          <a:p>
            <a:pPr indent="-279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t-IT"/>
              <a:t>Varying input dimension does not yield better results after 10.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94" name="Google Shape;294;p19"/>
          <p:cNvSpPr txBox="1"/>
          <p:nvPr/>
        </p:nvSpPr>
        <p:spPr>
          <a:xfrm>
            <a:off x="283029" y="119743"/>
            <a:ext cx="118654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Other experimental observations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-1" y="0"/>
            <a:ext cx="12192001" cy="63434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246743" y="56243"/>
            <a:ext cx="120071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2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Task and dataset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774811" y="1187328"/>
            <a:ext cx="10789048" cy="5663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b="1" lang="it-IT" sz="2400" u="non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Human Pose Forecasting</a:t>
            </a:r>
            <a:r>
              <a:rPr b="0" lang="it-IT" sz="2400" u="non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 using a Graph Network-based Simulator (GNS)</a:t>
            </a:r>
            <a:endParaRPr b="0" sz="2400" u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u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b="0" lang="it-IT" sz="2400" u="non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Datasets: </a:t>
            </a:r>
            <a:r>
              <a:rPr b="1" lang="it-IT" sz="2400" u="non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Human3.6M </a:t>
            </a:r>
            <a:r>
              <a:rPr b="0" lang="it-IT" sz="1800" u="non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(</a:t>
            </a:r>
            <a:r>
              <a:rPr b="0" lang="it-IT" sz="1800" u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http://vision.imar.ro/human3.6m/</a:t>
            </a:r>
            <a:r>
              <a:rPr b="0" lang="it-IT" sz="1800" u="non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)</a:t>
            </a:r>
            <a:endParaRPr b="1" sz="1800" u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it-IT" sz="2000" u="none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Split based on current literature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it-IT" sz="1800" u="none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S11 for validation.</a:t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it-IT" sz="1800" u="none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S5 for testing.</a:t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</a:pPr>
            <a:r>
              <a:rPr b="0" i="0" lang="it-IT" sz="1800" u="none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All the others for training</a:t>
            </a:r>
            <a:endParaRPr b="0" i="0" sz="18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b="0" lang="it-IT" sz="2400" u="non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Metric: </a:t>
            </a:r>
            <a:r>
              <a:rPr b="1" lang="it-IT" sz="2400" u="non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MPJPE </a:t>
            </a:r>
            <a:r>
              <a:rPr b="0" lang="it-IT" sz="2400" u="non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(Mean Per Joint Position Error)</a:t>
            </a:r>
            <a:endParaRPr b="0" sz="2400" u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b="0" lang="it-IT" sz="2400" u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Benchmark: </a:t>
            </a:r>
            <a:r>
              <a:rPr b="1" lang="it-IT" sz="2400" u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STS-GCN</a:t>
            </a:r>
            <a:r>
              <a:rPr b="0" lang="it-IT" sz="2400" u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results</a:t>
            </a:r>
            <a:endParaRPr b="0" sz="2400" u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sz="2400" u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</a:pPr>
            <a:r>
              <a:rPr b="0" lang="it-IT" sz="2400" u="non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Resources: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 u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it-IT" sz="2000" u="sng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https://github.com/FraLuca/STSGCN</a:t>
            </a:r>
            <a:endParaRPr b="0" i="0" sz="2000" u="sng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</a:pPr>
            <a:r>
              <a:rPr b="0" i="0" lang="it-IT" sz="2000" u="sng" cap="none" strike="noStrik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https://github.com/deepmind/deepmind-research/tree/master/learning_to_simulate</a:t>
            </a:r>
            <a:endParaRPr b="0" i="0" sz="2000" u="sng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it-IT" sz="2000" u="sng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</a:t>
            </a:r>
            <a:r>
              <a:rPr b="0" i="0" lang="it-IT" sz="2000" u="sng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://github.com/geoelements/gns</a:t>
            </a:r>
            <a:endParaRPr b="0" i="0" sz="2000" u="sng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u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4772" y="2304410"/>
            <a:ext cx="6453204" cy="3221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6362" y="2304410"/>
            <a:ext cx="6481809" cy="32215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3"/>
          <p:cNvCxnSpPr/>
          <p:nvPr/>
        </p:nvCxnSpPr>
        <p:spPr>
          <a:xfrm>
            <a:off x="6097554" y="1746457"/>
            <a:ext cx="7311" cy="433749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" name="Google Shape;103;p3"/>
          <p:cNvSpPr/>
          <p:nvPr/>
        </p:nvSpPr>
        <p:spPr>
          <a:xfrm>
            <a:off x="-1" y="0"/>
            <a:ext cx="12192001" cy="63434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283029" y="119743"/>
            <a:ext cx="1200719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Learning to Simulate Complex Physics with Graph Networks</a:t>
            </a:r>
            <a:r>
              <a:rPr lang="it-IT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​ </a:t>
            </a:r>
            <a:r>
              <a:rPr lang="it-IT"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(arXiv:2002.09405v2 [cs.LG] 14 Sep 2020)</a:t>
            </a: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862" y="1638881"/>
            <a:ext cx="5851773" cy="133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95498" y="1711104"/>
            <a:ext cx="810861" cy="1509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1014" y="4816342"/>
            <a:ext cx="4923557" cy="160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30972" y="4737933"/>
            <a:ext cx="5250966" cy="17326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4"/>
          <p:cNvCxnSpPr/>
          <p:nvPr/>
        </p:nvCxnSpPr>
        <p:spPr>
          <a:xfrm flipH="1">
            <a:off x="457661" y="2859842"/>
            <a:ext cx="6172322" cy="125134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4" name="Google Shape;114;p4"/>
          <p:cNvCxnSpPr/>
          <p:nvPr/>
        </p:nvCxnSpPr>
        <p:spPr>
          <a:xfrm>
            <a:off x="8167782" y="2859842"/>
            <a:ext cx="3630518" cy="126448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" name="Google Shape;115;p4"/>
          <p:cNvSpPr/>
          <p:nvPr/>
        </p:nvSpPr>
        <p:spPr>
          <a:xfrm>
            <a:off x="4231585" y="4096814"/>
            <a:ext cx="3772371" cy="2495911"/>
          </a:xfrm>
          <a:prstGeom prst="roundRect">
            <a:avLst>
              <a:gd fmla="val 16667" name="adj"/>
            </a:avLst>
          </a:prstGeom>
          <a:solidFill>
            <a:schemeClr val="accent1">
              <a:alpha val="21960"/>
            </a:schemeClr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D5DBE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8294278" y="4098357"/>
            <a:ext cx="3772371" cy="2495911"/>
          </a:xfrm>
          <a:prstGeom prst="roundRect">
            <a:avLst>
              <a:gd fmla="val 16667" name="adj"/>
            </a:avLst>
          </a:prstGeom>
          <a:solidFill>
            <a:schemeClr val="accent1">
              <a:alpha val="21960"/>
            </a:schemeClr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D5DBE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168893" y="4096814"/>
            <a:ext cx="3772371" cy="2495911"/>
          </a:xfrm>
          <a:prstGeom prst="roundRect">
            <a:avLst>
              <a:gd fmla="val 16667" name="adj"/>
            </a:avLst>
          </a:prstGeom>
          <a:solidFill>
            <a:schemeClr val="accent1">
              <a:alpha val="21960"/>
            </a:schemeClr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D5DBE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6629982" y="1993191"/>
            <a:ext cx="1537800" cy="866651"/>
          </a:xfrm>
          <a:prstGeom prst="rect">
            <a:avLst/>
          </a:prstGeom>
          <a:solidFill>
            <a:schemeClr val="accent1">
              <a:alpha val="44705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GNS</a:t>
            </a:r>
            <a:endParaRPr/>
          </a:p>
        </p:txBody>
      </p:sp>
      <p:sp>
        <p:nvSpPr>
          <p:cNvPr id="119" name="Google Shape;119;p4"/>
          <p:cNvSpPr txBox="1"/>
          <p:nvPr/>
        </p:nvSpPr>
        <p:spPr>
          <a:xfrm>
            <a:off x="2313482" y="1167137"/>
            <a:ext cx="20178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Input sequence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8962133" y="1268208"/>
            <a:ext cx="20178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Predicted pose</a:t>
            </a:r>
            <a:endParaRPr/>
          </a:p>
        </p:txBody>
      </p:sp>
      <p:sp>
        <p:nvSpPr>
          <p:cNvPr id="121" name="Google Shape;121;p4"/>
          <p:cNvSpPr txBox="1"/>
          <p:nvPr/>
        </p:nvSpPr>
        <p:spPr>
          <a:xfrm>
            <a:off x="5495278" y="4156946"/>
            <a:ext cx="18053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Processor</a:t>
            </a:r>
            <a:endParaRPr/>
          </a:p>
        </p:txBody>
      </p:sp>
      <p:sp>
        <p:nvSpPr>
          <p:cNvPr id="122" name="Google Shape;122;p4"/>
          <p:cNvSpPr txBox="1"/>
          <p:nvPr/>
        </p:nvSpPr>
        <p:spPr>
          <a:xfrm>
            <a:off x="9649406" y="4156945"/>
            <a:ext cx="18053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Decoder</a:t>
            </a:r>
            <a:endParaRPr/>
          </a:p>
        </p:txBody>
      </p:sp>
      <p:sp>
        <p:nvSpPr>
          <p:cNvPr id="123" name="Google Shape;123;p4"/>
          <p:cNvSpPr txBox="1"/>
          <p:nvPr/>
        </p:nvSpPr>
        <p:spPr>
          <a:xfrm>
            <a:off x="1537792" y="4156944"/>
            <a:ext cx="18053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Encoder</a:t>
            </a:r>
            <a:endParaRPr/>
          </a:p>
        </p:txBody>
      </p:sp>
      <p:sp>
        <p:nvSpPr>
          <p:cNvPr id="124" name="Google Shape;124;p4"/>
          <p:cNvSpPr/>
          <p:nvPr/>
        </p:nvSpPr>
        <p:spPr>
          <a:xfrm>
            <a:off x="4019796" y="5199411"/>
            <a:ext cx="158337" cy="28698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3C6E7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8087094" y="5199411"/>
            <a:ext cx="158337" cy="28698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3C6E7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Google Shape;126;p4"/>
          <p:cNvCxnSpPr/>
          <p:nvPr/>
        </p:nvCxnSpPr>
        <p:spPr>
          <a:xfrm>
            <a:off x="1894486" y="5396440"/>
            <a:ext cx="320634" cy="225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7" name="Google Shape;127;p4"/>
          <p:cNvCxnSpPr/>
          <p:nvPr/>
        </p:nvCxnSpPr>
        <p:spPr>
          <a:xfrm>
            <a:off x="5954857" y="5396440"/>
            <a:ext cx="320634" cy="225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8" name="Google Shape;128;p4"/>
          <p:cNvCxnSpPr/>
          <p:nvPr/>
        </p:nvCxnSpPr>
        <p:spPr>
          <a:xfrm>
            <a:off x="10178514" y="5396440"/>
            <a:ext cx="320634" cy="225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9" name="Google Shape;129;p4"/>
          <p:cNvSpPr/>
          <p:nvPr/>
        </p:nvSpPr>
        <p:spPr>
          <a:xfrm>
            <a:off x="-1" y="0"/>
            <a:ext cx="12192001" cy="63434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237672" y="56243"/>
            <a:ext cx="118654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Model architecture</a:t>
            </a:r>
            <a:endParaRPr sz="2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40172">
            <a:off x="8988607" y="2306567"/>
            <a:ext cx="2336745" cy="4054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583" y="1927975"/>
            <a:ext cx="5949350" cy="13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5"/>
          <p:cNvSpPr/>
          <p:nvPr/>
        </p:nvSpPr>
        <p:spPr>
          <a:xfrm rot="10800000">
            <a:off x="6847738" y="1241970"/>
            <a:ext cx="224938" cy="4939586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/>
          <p:nvPr/>
        </p:nvSpPr>
        <p:spPr>
          <a:xfrm>
            <a:off x="-1" y="0"/>
            <a:ext cx="12192001" cy="63434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255815" y="56243"/>
            <a:ext cx="118654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Model architecture - Encoder</a:t>
            </a:r>
            <a:endParaRPr sz="2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710910" y="1420362"/>
            <a:ext cx="5005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</a:t>
            </a:r>
            <a:r>
              <a:rPr baseline="-25000"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1" name="Google Shape;141;p5"/>
          <p:cNvSpPr txBox="1"/>
          <p:nvPr/>
        </p:nvSpPr>
        <p:spPr>
          <a:xfrm>
            <a:off x="2439569" y="1420362"/>
            <a:ext cx="5005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</a:t>
            </a:r>
            <a:r>
              <a:rPr baseline="-25000"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4108872" y="1420362"/>
            <a:ext cx="5005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</a:t>
            </a:r>
            <a:r>
              <a:rPr baseline="-25000"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5848225" y="1462283"/>
            <a:ext cx="5005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</a:t>
            </a:r>
            <a:r>
              <a:rPr baseline="-25000"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4" name="Google Shape;144;p5"/>
          <p:cNvSpPr txBox="1"/>
          <p:nvPr/>
        </p:nvSpPr>
        <p:spPr>
          <a:xfrm>
            <a:off x="8796429" y="980735"/>
            <a:ext cx="21146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 = (V, E)</a:t>
            </a:r>
            <a:endParaRPr/>
          </a:p>
        </p:txBody>
      </p:sp>
      <p:sp>
        <p:nvSpPr>
          <p:cNvPr id="145" name="Google Shape;145;p5"/>
          <p:cNvSpPr txBox="1"/>
          <p:nvPr/>
        </p:nvSpPr>
        <p:spPr>
          <a:xfrm>
            <a:off x="243445" y="3831933"/>
            <a:ext cx="6564709" cy="212846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85" l="-835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6" name="Google Shape;146;p5"/>
          <p:cNvSpPr txBox="1"/>
          <p:nvPr/>
        </p:nvSpPr>
        <p:spPr>
          <a:xfrm>
            <a:off x="10104673" y="2452548"/>
            <a:ext cx="23225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</a:t>
            </a:r>
            <a:r>
              <a:rPr baseline="-25000"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</a:t>
            </a:r>
            <a:r>
              <a:rPr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= (</a:t>
            </a:r>
            <a:r>
              <a:rPr b="1"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</a:t>
            </a:r>
            <a:r>
              <a:rPr baseline="-25000"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</a:t>
            </a:r>
            <a:r>
              <a:rPr baseline="30000"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(1)</a:t>
            </a:r>
            <a:r>
              <a:rPr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 </a:t>
            </a:r>
            <a:r>
              <a:rPr b="1"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</a:t>
            </a:r>
            <a:r>
              <a:rPr baseline="-25000"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</a:t>
            </a:r>
            <a:r>
              <a:rPr baseline="30000"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(2)</a:t>
            </a:r>
            <a:r>
              <a:rPr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 </a:t>
            </a:r>
            <a:r>
              <a:rPr b="1"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</a:t>
            </a:r>
            <a:r>
              <a:rPr baseline="-25000"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</a:t>
            </a:r>
            <a:r>
              <a:rPr baseline="30000"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(3)</a:t>
            </a:r>
            <a:r>
              <a:rPr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</a:t>
            </a:r>
            <a:endParaRPr/>
          </a:p>
        </p:txBody>
      </p:sp>
      <p:sp>
        <p:nvSpPr>
          <p:cNvPr id="147" name="Google Shape;147;p5"/>
          <p:cNvSpPr txBox="1"/>
          <p:nvPr/>
        </p:nvSpPr>
        <p:spPr>
          <a:xfrm>
            <a:off x="9676102" y="2914559"/>
            <a:ext cx="426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</a:t>
            </a:r>
            <a:r>
              <a:rPr baseline="-25000"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j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8" name="Google Shape;148;p5"/>
          <p:cNvSpPr/>
          <p:nvPr/>
        </p:nvSpPr>
        <p:spPr>
          <a:xfrm rot="-10247413">
            <a:off x="8760273" y="2147450"/>
            <a:ext cx="2039532" cy="667672"/>
          </a:xfrm>
          <a:prstGeom prst="arc">
            <a:avLst>
              <a:gd fmla="val 16200000" name="adj1"/>
              <a:gd fmla="val 21414004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0000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7196468" y="1932183"/>
            <a:ext cx="28353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</a:t>
            </a:r>
            <a:r>
              <a:rPr baseline="-25000"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ij</a:t>
            </a:r>
            <a:r>
              <a:rPr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= (</a:t>
            </a:r>
            <a:r>
              <a:rPr b="1"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</a:t>
            </a:r>
            <a:r>
              <a:rPr baseline="-25000"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</a:t>
            </a:r>
            <a:r>
              <a:rPr baseline="30000"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(4) </a:t>
            </a:r>
            <a:r>
              <a:rPr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- </a:t>
            </a:r>
            <a:r>
              <a:rPr b="1"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</a:t>
            </a:r>
            <a:r>
              <a:rPr baseline="-25000"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j</a:t>
            </a:r>
            <a:r>
              <a:rPr baseline="30000"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(4)</a:t>
            </a:r>
            <a:r>
              <a:rPr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 ||</a:t>
            </a:r>
            <a:r>
              <a:rPr b="1"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</a:t>
            </a:r>
            <a:r>
              <a:rPr baseline="-25000"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</a:t>
            </a:r>
            <a:r>
              <a:rPr baseline="30000"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(4) </a:t>
            </a:r>
            <a:r>
              <a:rPr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- </a:t>
            </a:r>
            <a:r>
              <a:rPr b="1"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</a:t>
            </a:r>
            <a:r>
              <a:rPr baseline="-25000"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j</a:t>
            </a:r>
            <a:r>
              <a:rPr baseline="30000"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(4)</a:t>
            </a:r>
            <a:r>
              <a:rPr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||)</a:t>
            </a:r>
            <a:endParaRPr/>
          </a:p>
        </p:txBody>
      </p:sp>
      <p:sp>
        <p:nvSpPr>
          <p:cNvPr id="150" name="Google Shape;150;p5"/>
          <p:cNvSpPr/>
          <p:nvPr/>
        </p:nvSpPr>
        <p:spPr>
          <a:xfrm>
            <a:off x="356135" y="1420362"/>
            <a:ext cx="6217920" cy="1949291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D5DBE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/>
          <p:nvPr/>
        </p:nvSpPr>
        <p:spPr>
          <a:xfrm>
            <a:off x="1524" y="0"/>
            <a:ext cx="12189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576" y="1623509"/>
            <a:ext cx="2164444" cy="391522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6"/>
          <p:cNvSpPr/>
          <p:nvPr/>
        </p:nvSpPr>
        <p:spPr>
          <a:xfrm>
            <a:off x="2396175" y="3282867"/>
            <a:ext cx="158337" cy="28698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3C6E7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6"/>
          <p:cNvSpPr/>
          <p:nvPr/>
        </p:nvSpPr>
        <p:spPr>
          <a:xfrm>
            <a:off x="9719293" y="3248230"/>
            <a:ext cx="158337" cy="28698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3C6E7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-1" y="0"/>
            <a:ext cx="12192001" cy="63434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 txBox="1"/>
          <p:nvPr/>
        </p:nvSpPr>
        <p:spPr>
          <a:xfrm>
            <a:off x="283029" y="56243"/>
            <a:ext cx="118654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Model architecture - Processor</a:t>
            </a:r>
            <a:endParaRPr sz="2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61" name="Google Shape;16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1673" y="2290429"/>
            <a:ext cx="6657109" cy="2577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0486" y="1623509"/>
            <a:ext cx="2164444" cy="391522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6"/>
          <p:cNvSpPr/>
          <p:nvPr/>
        </p:nvSpPr>
        <p:spPr>
          <a:xfrm>
            <a:off x="2757384" y="2030841"/>
            <a:ext cx="6774519" cy="3015455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D5DBE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/>
          <p:nvPr/>
        </p:nvSpPr>
        <p:spPr>
          <a:xfrm rot="-5400000">
            <a:off x="5918475" y="43475"/>
            <a:ext cx="332100" cy="11735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 txBox="1"/>
          <p:nvPr/>
        </p:nvSpPr>
        <p:spPr>
          <a:xfrm>
            <a:off x="5473328" y="6148499"/>
            <a:ext cx="207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 times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740" y="1734016"/>
            <a:ext cx="1860964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3545" y="1734016"/>
            <a:ext cx="1860964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8272" y="1734016"/>
            <a:ext cx="1860964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7"/>
          <p:cNvSpPr/>
          <p:nvPr/>
        </p:nvSpPr>
        <p:spPr>
          <a:xfrm>
            <a:off x="7023127" y="3461721"/>
            <a:ext cx="32657" cy="3265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7"/>
          <p:cNvSpPr/>
          <p:nvPr/>
        </p:nvSpPr>
        <p:spPr>
          <a:xfrm>
            <a:off x="7250920" y="3462327"/>
            <a:ext cx="32657" cy="3265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7"/>
          <p:cNvSpPr/>
          <p:nvPr/>
        </p:nvSpPr>
        <p:spPr>
          <a:xfrm>
            <a:off x="7454473" y="3461219"/>
            <a:ext cx="32657" cy="3265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7" name="Google Shape;177;p7"/>
          <p:cNvCxnSpPr/>
          <p:nvPr/>
        </p:nvCxnSpPr>
        <p:spPr>
          <a:xfrm>
            <a:off x="3091915" y="3437012"/>
            <a:ext cx="320634" cy="225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8" name="Google Shape;178;p7"/>
          <p:cNvCxnSpPr/>
          <p:nvPr/>
        </p:nvCxnSpPr>
        <p:spPr>
          <a:xfrm>
            <a:off x="5965743" y="3382583"/>
            <a:ext cx="320634" cy="225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9" name="Google Shape;179;p7"/>
          <p:cNvCxnSpPr/>
          <p:nvPr/>
        </p:nvCxnSpPr>
        <p:spPr>
          <a:xfrm>
            <a:off x="8306171" y="3382583"/>
            <a:ext cx="320634" cy="225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0" name="Google Shape;180;p7"/>
          <p:cNvSpPr/>
          <p:nvPr/>
        </p:nvSpPr>
        <p:spPr>
          <a:xfrm rot="-5400000">
            <a:off x="5709557" y="691241"/>
            <a:ext cx="261256" cy="969917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7"/>
          <p:cNvSpPr txBox="1"/>
          <p:nvPr/>
        </p:nvSpPr>
        <p:spPr>
          <a:xfrm>
            <a:off x="5388428" y="5714999"/>
            <a:ext cx="20791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 times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-1" y="0"/>
            <a:ext cx="12192001" cy="63434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7"/>
          <p:cNvSpPr txBox="1"/>
          <p:nvPr/>
        </p:nvSpPr>
        <p:spPr>
          <a:xfrm>
            <a:off x="219529" y="56243"/>
            <a:ext cx="118654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Model architecture - Processor</a:t>
            </a:r>
            <a:endParaRPr sz="2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collana, accessorio, catena&#10;&#10;Descrizione generata automaticamente" id="189" name="Google Shape;18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791" y="2039661"/>
            <a:ext cx="10302581" cy="3413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8718" y="2039661"/>
            <a:ext cx="1850826" cy="334244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8"/>
          <p:cNvSpPr/>
          <p:nvPr/>
        </p:nvSpPr>
        <p:spPr>
          <a:xfrm>
            <a:off x="-1" y="0"/>
            <a:ext cx="12192001" cy="63434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8"/>
          <p:cNvSpPr txBox="1"/>
          <p:nvPr/>
        </p:nvSpPr>
        <p:spPr>
          <a:xfrm>
            <a:off x="283029" y="56243"/>
            <a:ext cx="118654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Model architecture - Decoder</a:t>
            </a:r>
            <a:endParaRPr sz="2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93" name="Google Shape;193;p8"/>
          <p:cNvCxnSpPr/>
          <p:nvPr/>
        </p:nvCxnSpPr>
        <p:spPr>
          <a:xfrm>
            <a:off x="3902666" y="3543459"/>
            <a:ext cx="320634" cy="225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4" name="Google Shape;194;p8"/>
          <p:cNvCxnSpPr/>
          <p:nvPr/>
        </p:nvCxnSpPr>
        <p:spPr>
          <a:xfrm>
            <a:off x="8063701" y="3541203"/>
            <a:ext cx="320634" cy="225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5" name="Google Shape;195;p8"/>
          <p:cNvSpPr txBox="1"/>
          <p:nvPr/>
        </p:nvSpPr>
        <p:spPr>
          <a:xfrm>
            <a:off x="2287290" y="2345910"/>
            <a:ext cx="4230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</a:t>
            </a:r>
            <a:r>
              <a:rPr baseline="-25000"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</a:t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6533380" y="2426753"/>
            <a:ext cx="3280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</a:t>
            </a:r>
            <a:r>
              <a:rPr baseline="-25000" lang="it-IT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</a:t>
            </a:r>
            <a:endParaRPr sz="1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"/>
          <p:cNvSpPr/>
          <p:nvPr/>
        </p:nvSpPr>
        <p:spPr>
          <a:xfrm>
            <a:off x="-1" y="0"/>
            <a:ext cx="12192001" cy="63434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9"/>
          <p:cNvSpPr txBox="1"/>
          <p:nvPr/>
        </p:nvSpPr>
        <p:spPr>
          <a:xfrm>
            <a:off x="292100" y="56243"/>
            <a:ext cx="118654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Hyperparameter Search</a:t>
            </a:r>
            <a:endParaRPr sz="2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03" name="Google Shape;20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347" y="2387758"/>
            <a:ext cx="9462654" cy="2072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2022-12-12T08:44:26Z</dcterms:created>
  <dc:creator>Francesco Bonanni</dc:creator>
</cp:coreProperties>
</file>